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62" d="100"/>
          <a:sy n="62" d="100"/>
        </p:scale>
        <p:origin x="1000" y="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6/19/2023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Kamalesh-02/SpaceX-Falcon9-Landing-Prediction/blob/main/7.%20Interactive%20Dashboard%20with%20Plotly%20Dash.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Kamalesh-02/SpaceX-Falcon9-Landing-Prediction/blob/main/8.%20The%20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en.wikipedia.org/w/index.php?title=List_of_Falcon_9_and_Falcon_Heavy_launches&amp;oldid=1027686922" TargetMode="External"/><Relationship Id="rId4" Type="http://schemas.openxmlformats.org/officeDocument/2006/relationships/hyperlink" Target="https://api.spacexdata.com/v3"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slide" Target="slide8.xml"/></Relationships>
</file>

<file path=ppt/slides/_rels/slide9.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Kamalesh K B</a:t>
            </a:r>
          </a:p>
          <a:p>
            <a:r>
              <a:rPr lang="en-US" dirty="0">
                <a:solidFill>
                  <a:schemeClr val="bg2"/>
                </a:solidFill>
                <a:latin typeface="Abadi" panose="020B0604020104020204" pitchFamily="34" charset="0"/>
                <a:ea typeface="SF Pro" pitchFamily="2" charset="0"/>
                <a:cs typeface="SF Pro" pitchFamily="2" charset="0"/>
              </a:rPr>
              <a:t>19-06-2023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4"/>
            <a:ext cx="10295256" cy="5032375"/>
          </a:xfrm>
          <a:prstGeom prst="rect">
            <a:avLst/>
          </a:prstGeom>
        </p:spPr>
        <p:txBody>
          <a:bodyPr/>
          <a:lstStyle/>
          <a:p>
            <a:pPr marL="0" indent="0">
              <a:buNone/>
            </a:pPr>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1800" dirty="0">
              <a:latin typeface="Arial" panose="020B0604020202020204" pitchFamily="34" charset="0"/>
              <a:cs typeface="Arial" panose="020B0604020202020204" pitchFamily="34" charset="0"/>
              <a:hlinkClick r:id="rId3" action="ppaction://hlinksldjump"/>
            </a:endParaRPr>
          </a:p>
          <a:p>
            <a:pPr marL="0" indent="0">
              <a:buNone/>
            </a:pPr>
            <a:r>
              <a:rPr lang="en-US" sz="1800" dirty="0">
                <a:latin typeface="Arial" panose="020B0604020202020204" pitchFamily="34" charset="0"/>
                <a:cs typeface="Arial" panose="020B0604020202020204" pitchFamily="34" charset="0"/>
                <a:hlinkClick r:id="rId3" action="ppaction://hlinksldjump"/>
              </a:rPr>
              <a:t>https://github.com/Kamalesh-02/SpaceX-Falcon9-Landing-Prediction/blob/main/3.%20Data%20Wrangling.ipynb</a:t>
            </a:r>
            <a:endParaRPr lang="en-US" sz="1800" dirty="0">
              <a:latin typeface="Arial" panose="020B0604020202020204" pitchFamily="34" charset="0"/>
              <a:cs typeface="Arial" panose="020B0604020202020204" pitchFamily="34" charset="0"/>
            </a:endParaRP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49738DE1-E76A-8F26-08F8-2DF1CD8478ED}"/>
              </a:ext>
            </a:extLst>
          </p:cNvPr>
          <p:cNvPicPr>
            <a:picLocks noChangeAspect="1"/>
          </p:cNvPicPr>
          <p:nvPr/>
        </p:nvPicPr>
        <p:blipFill>
          <a:blip r:embed="rId4"/>
          <a:stretch>
            <a:fillRect/>
          </a:stretch>
        </p:blipFill>
        <p:spPr>
          <a:xfrm>
            <a:off x="770011" y="1825624"/>
            <a:ext cx="10295256" cy="4156432"/>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4601586"/>
          </a:xfrm>
          <a:prstGeom prst="rect">
            <a:avLst/>
          </a:prstGeom>
        </p:spPr>
        <p:txBody>
          <a:bodyPr lIns="91440" tIns="45720" rIns="91440" bIns="45720" anchor="t"/>
          <a:lstStyle/>
          <a:p>
            <a:pPr marL="0" indent="0">
              <a:lnSpc>
                <a:spcPct val="100000"/>
              </a:lnSpc>
              <a:spcBef>
                <a:spcPts val="1400"/>
              </a:spcBef>
              <a:buNone/>
            </a:pPr>
            <a:r>
              <a:rPr lang="en-US" sz="18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dirty="0">
              <a:latin typeface="Arial" panose="020B0604020202020204" pitchFamily="34" charset="0"/>
              <a:cs typeface="Arial" panose="020B0604020202020204" pitchFamily="34" charset="0"/>
              <a:hlinkClick r:id="rId3" action="ppaction://hlinksldjump"/>
            </a:endParaRPr>
          </a:p>
          <a:p>
            <a:pPr marL="0" indent="0">
              <a:lnSpc>
                <a:spcPct val="100000"/>
              </a:lnSpc>
              <a:spcBef>
                <a:spcPts val="1400"/>
              </a:spcBef>
              <a:buNone/>
            </a:pPr>
            <a:endParaRPr lang="en-US" sz="1800" dirty="0">
              <a:latin typeface="Arial" panose="020B0604020202020204" pitchFamily="34" charset="0"/>
              <a:cs typeface="Arial" panose="020B0604020202020204" pitchFamily="34" charset="0"/>
              <a:hlinkClick r:id="rId3" action="ppaction://hlinksldjump"/>
            </a:endParaRPr>
          </a:p>
          <a:p>
            <a:pPr marL="0" indent="0">
              <a:lnSpc>
                <a:spcPct val="100000"/>
              </a:lnSpc>
              <a:spcBef>
                <a:spcPts val="1400"/>
              </a:spcBef>
              <a:buNone/>
            </a:pPr>
            <a:endParaRPr lang="en-US" sz="1800" dirty="0">
              <a:latin typeface="Arial" panose="020B0604020202020204" pitchFamily="34" charset="0"/>
              <a:cs typeface="Arial" panose="020B0604020202020204" pitchFamily="34" charset="0"/>
              <a:hlinkClick r:id="rId3" action="ppaction://hlinksldjump"/>
            </a:endParaRPr>
          </a:p>
          <a:p>
            <a:pPr marL="0" indent="0">
              <a:lnSpc>
                <a:spcPct val="100000"/>
              </a:lnSpc>
              <a:spcBef>
                <a:spcPts val="1400"/>
              </a:spcBef>
              <a:buNone/>
            </a:pPr>
            <a:endParaRPr lang="en-US" sz="1800" dirty="0">
              <a:latin typeface="Arial" panose="020B0604020202020204" pitchFamily="34" charset="0"/>
              <a:cs typeface="Arial" panose="020B0604020202020204" pitchFamily="34" charset="0"/>
              <a:hlinkClick r:id="rId3" action="ppaction://hlinksldjump"/>
            </a:endParaRPr>
          </a:p>
          <a:p>
            <a:pPr marL="0" indent="0">
              <a:lnSpc>
                <a:spcPct val="100000"/>
              </a:lnSpc>
              <a:spcBef>
                <a:spcPts val="1400"/>
              </a:spcBef>
              <a:buNone/>
            </a:pPr>
            <a:endParaRPr lang="en-US" sz="1800" dirty="0">
              <a:latin typeface="Arial" panose="020B0604020202020204" pitchFamily="34" charset="0"/>
              <a:cs typeface="Arial" panose="020B0604020202020204" pitchFamily="34" charset="0"/>
              <a:hlinkClick r:id="rId3" action="ppaction://hlinksldjump"/>
            </a:endParaRPr>
          </a:p>
          <a:p>
            <a:pPr marL="0" indent="0">
              <a:lnSpc>
                <a:spcPct val="100000"/>
              </a:lnSpc>
              <a:spcBef>
                <a:spcPts val="1400"/>
              </a:spcBef>
              <a:buNone/>
            </a:pPr>
            <a:endParaRPr lang="en-US" sz="1800" dirty="0">
              <a:latin typeface="Arial" panose="020B0604020202020204" pitchFamily="34" charset="0"/>
              <a:cs typeface="Arial" panose="020B0604020202020204" pitchFamily="34" charset="0"/>
              <a:hlinkClick r:id="rId3" action="ppaction://hlinksldjump"/>
            </a:endParaRPr>
          </a:p>
          <a:p>
            <a:pPr marL="0" indent="0">
              <a:lnSpc>
                <a:spcPct val="100000"/>
              </a:lnSpc>
              <a:spcBef>
                <a:spcPts val="1400"/>
              </a:spcBef>
              <a:buNone/>
            </a:pPr>
            <a:endParaRPr lang="en-US" sz="1800" dirty="0">
              <a:latin typeface="Arial" panose="020B0604020202020204" pitchFamily="34" charset="0"/>
              <a:cs typeface="Arial" panose="020B0604020202020204" pitchFamily="34" charset="0"/>
              <a:hlinkClick r:id="rId3" action="ppaction://hlinksldjump"/>
            </a:endParaRPr>
          </a:p>
          <a:p>
            <a:pPr marL="0" indent="0">
              <a:lnSpc>
                <a:spcPct val="100000"/>
              </a:lnSpc>
              <a:spcBef>
                <a:spcPts val="1400"/>
              </a:spcBef>
              <a:buNone/>
            </a:pPr>
            <a:endParaRPr lang="en-US" sz="1800" dirty="0">
              <a:latin typeface="Arial" panose="020B0604020202020204" pitchFamily="34" charset="0"/>
              <a:cs typeface="Arial" panose="020B0604020202020204" pitchFamily="34" charset="0"/>
              <a:hlinkClick r:id="rId3" action="ppaction://hlinksldjump"/>
            </a:endParaRPr>
          </a:p>
          <a:p>
            <a:pPr marL="0" indent="0">
              <a:lnSpc>
                <a:spcPct val="100000"/>
              </a:lnSpc>
              <a:spcBef>
                <a:spcPts val="1400"/>
              </a:spcBef>
              <a:buNone/>
            </a:pPr>
            <a:r>
              <a:rPr lang="en-US" sz="1800" dirty="0">
                <a:latin typeface="Arial" panose="020B0604020202020204" pitchFamily="34" charset="0"/>
                <a:cs typeface="Arial" panose="020B0604020202020204" pitchFamily="34" charset="0"/>
                <a:hlinkClick r:id="rId3" action="ppaction://hlinksldjump"/>
              </a:rPr>
              <a:t>https://github.com/Kamalesh-02/SpaceX-Falcon9-Landing-Prediction/blob/main/5.%20EDA%20with%20Visualization.ipynb</a:t>
            </a:r>
            <a:endParaRPr lang="en-US" sz="1800" dirty="0">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65000899-EBFD-70B3-6F10-8DA8DA7ED9EB}"/>
              </a:ext>
            </a:extLst>
          </p:cNvPr>
          <p:cNvPicPr>
            <a:picLocks noChangeAspect="1"/>
          </p:cNvPicPr>
          <p:nvPr/>
        </p:nvPicPr>
        <p:blipFill>
          <a:blip r:embed="rId4"/>
          <a:stretch>
            <a:fillRect/>
          </a:stretch>
        </p:blipFill>
        <p:spPr>
          <a:xfrm>
            <a:off x="734028" y="2657213"/>
            <a:ext cx="4600266" cy="3116997"/>
          </a:xfrm>
          <a:prstGeom prst="rect">
            <a:avLst/>
          </a:prstGeom>
        </p:spPr>
      </p:pic>
      <p:pic>
        <p:nvPicPr>
          <p:cNvPr id="8" name="Picture 7">
            <a:extLst>
              <a:ext uri="{FF2B5EF4-FFF2-40B4-BE49-F238E27FC236}">
                <a16:creationId xmlns:a16="http://schemas.microsoft.com/office/drawing/2014/main" id="{B45F45A7-C4A6-D033-6134-93A88E59EDE3}"/>
              </a:ext>
            </a:extLst>
          </p:cNvPr>
          <p:cNvPicPr>
            <a:picLocks noChangeAspect="1"/>
          </p:cNvPicPr>
          <p:nvPr/>
        </p:nvPicPr>
        <p:blipFill>
          <a:blip r:embed="rId5"/>
          <a:stretch>
            <a:fillRect/>
          </a:stretch>
        </p:blipFill>
        <p:spPr>
          <a:xfrm>
            <a:off x="5370276" y="2657213"/>
            <a:ext cx="6051714" cy="1555191"/>
          </a:xfrm>
          <a:prstGeom prst="rect">
            <a:avLst/>
          </a:prstGeom>
        </p:spPr>
      </p:pic>
      <p:pic>
        <p:nvPicPr>
          <p:cNvPr id="10" name="Picture 9">
            <a:extLst>
              <a:ext uri="{FF2B5EF4-FFF2-40B4-BE49-F238E27FC236}">
                <a16:creationId xmlns:a16="http://schemas.microsoft.com/office/drawing/2014/main" id="{85CC3298-D68C-6280-635A-668AFCCFC8FA}"/>
              </a:ext>
            </a:extLst>
          </p:cNvPr>
          <p:cNvPicPr>
            <a:picLocks noChangeAspect="1"/>
          </p:cNvPicPr>
          <p:nvPr/>
        </p:nvPicPr>
        <p:blipFill>
          <a:blip r:embed="rId6"/>
          <a:stretch>
            <a:fillRect/>
          </a:stretch>
        </p:blipFill>
        <p:spPr>
          <a:xfrm>
            <a:off x="5352285" y="4219019"/>
            <a:ext cx="6087696" cy="1555191"/>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479478"/>
            <a:ext cx="11457972" cy="5378521"/>
          </a:xfrm>
          <a:prstGeom prst="rect">
            <a:avLst/>
          </a:prstGeom>
        </p:spPr>
        <p:txBody>
          <a:bodyPr lIns="91440" tIns="45720" rIns="91440" bIns="45720" anchor="t"/>
          <a:lstStyle/>
          <a:p>
            <a:pPr marL="0" indent="0">
              <a:lnSpc>
                <a:spcPct val="100000"/>
              </a:lnSpc>
              <a:spcBef>
                <a:spcPts val="1400"/>
              </a:spcBef>
              <a:buNone/>
            </a:pPr>
            <a:r>
              <a:rPr lang="en-US" sz="1800" dirty="0">
                <a:latin typeface="Arial" panose="020B0604020202020204" pitchFamily="34" charset="0"/>
                <a:cs typeface="Arial" panose="020B0604020202020204" pitchFamily="34" charset="0"/>
                <a:hlinkClick r:id="rId3" action="ppaction://hlinksldjump"/>
              </a:rPr>
              <a:t>SQL queries performed includes:</a:t>
            </a:r>
          </a:p>
          <a:p>
            <a:pPr>
              <a:lnSpc>
                <a:spcPct val="100000"/>
              </a:lnSpc>
              <a:spcBef>
                <a:spcPts val="1400"/>
              </a:spcBef>
            </a:pPr>
            <a:r>
              <a:rPr lang="en-US" sz="1200" b="1" i="1" dirty="0">
                <a:solidFill>
                  <a:srgbClr val="000000"/>
                </a:solidFill>
                <a:effectLst/>
                <a:latin typeface="Helvetica Neue"/>
              </a:rPr>
              <a:t>Display the names of the unique launch sites in the space mission</a:t>
            </a:r>
          </a:p>
          <a:p>
            <a:pPr>
              <a:lnSpc>
                <a:spcPct val="100000"/>
              </a:lnSpc>
              <a:spcBef>
                <a:spcPts val="1400"/>
              </a:spcBef>
            </a:pPr>
            <a:r>
              <a:rPr lang="en-US" sz="1200" b="1" i="1" dirty="0">
                <a:solidFill>
                  <a:srgbClr val="000000"/>
                </a:solidFill>
                <a:effectLst/>
                <a:latin typeface="Helvetica Neue"/>
              </a:rPr>
              <a:t>Display 5 records where launch sites begin with the string 'CCA'</a:t>
            </a:r>
          </a:p>
          <a:p>
            <a:pPr>
              <a:lnSpc>
                <a:spcPct val="100000"/>
              </a:lnSpc>
              <a:spcBef>
                <a:spcPts val="1400"/>
              </a:spcBef>
            </a:pPr>
            <a:r>
              <a:rPr lang="en-US" sz="1200" b="1" i="1" dirty="0">
                <a:solidFill>
                  <a:srgbClr val="000000"/>
                </a:solidFill>
                <a:effectLst/>
                <a:latin typeface="Helvetica Neue"/>
              </a:rPr>
              <a:t>Display the total payload mass carried by boosters launched by NASA (CRS)</a:t>
            </a:r>
          </a:p>
          <a:p>
            <a:pPr>
              <a:lnSpc>
                <a:spcPct val="100000"/>
              </a:lnSpc>
              <a:spcBef>
                <a:spcPts val="1400"/>
              </a:spcBef>
            </a:pPr>
            <a:r>
              <a:rPr lang="en-US" sz="1200" b="1" i="1" dirty="0">
                <a:solidFill>
                  <a:srgbClr val="000000"/>
                </a:solidFill>
                <a:effectLst/>
                <a:latin typeface="Helvetica Neue"/>
              </a:rPr>
              <a:t>Display average payload mass carried by booster version F9 v1.1</a:t>
            </a:r>
          </a:p>
          <a:p>
            <a:pPr>
              <a:lnSpc>
                <a:spcPct val="100000"/>
              </a:lnSpc>
              <a:spcBef>
                <a:spcPts val="1400"/>
              </a:spcBef>
            </a:pPr>
            <a:r>
              <a:rPr lang="en-US" sz="1200" b="1" i="1" dirty="0">
                <a:solidFill>
                  <a:srgbClr val="000000"/>
                </a:solidFill>
                <a:effectLst/>
                <a:latin typeface="Helvetica Neue"/>
              </a:rPr>
              <a:t>List the date when the first </a:t>
            </a:r>
            <a:r>
              <a:rPr lang="en-US" sz="1200" b="1" i="1" dirty="0" err="1">
                <a:solidFill>
                  <a:srgbClr val="000000"/>
                </a:solidFill>
                <a:effectLst/>
                <a:latin typeface="Helvetica Neue"/>
              </a:rPr>
              <a:t>succesful</a:t>
            </a:r>
            <a:r>
              <a:rPr lang="en-US" sz="1200" b="1" i="1" dirty="0">
                <a:solidFill>
                  <a:srgbClr val="000000"/>
                </a:solidFill>
                <a:effectLst/>
                <a:latin typeface="Helvetica Neue"/>
              </a:rPr>
              <a:t> landing outcome in ground pad was </a:t>
            </a:r>
            <a:r>
              <a:rPr lang="en-US" sz="1200" b="1" i="1" dirty="0" err="1">
                <a:solidFill>
                  <a:srgbClr val="000000"/>
                </a:solidFill>
                <a:effectLst/>
                <a:latin typeface="Helvetica Neue"/>
              </a:rPr>
              <a:t>acheived</a:t>
            </a:r>
            <a:r>
              <a:rPr lang="en-US" sz="1200" b="1" i="1" dirty="0">
                <a:solidFill>
                  <a:srgbClr val="000000"/>
                </a:solidFill>
                <a:effectLst/>
                <a:latin typeface="Helvetica Neue"/>
              </a:rPr>
              <a:t>.</a:t>
            </a:r>
          </a:p>
          <a:p>
            <a:pPr>
              <a:lnSpc>
                <a:spcPct val="100000"/>
              </a:lnSpc>
              <a:spcBef>
                <a:spcPts val="1400"/>
              </a:spcBef>
            </a:pPr>
            <a:r>
              <a:rPr lang="en-US" sz="1200" b="1" i="1" dirty="0">
                <a:solidFill>
                  <a:srgbClr val="000000"/>
                </a:solidFill>
                <a:effectLst/>
                <a:latin typeface="Helvetica Neue"/>
              </a:rPr>
              <a:t>List the names of the boosters which have success in drone ship and have payload mass greater than 4000 but less than 6000</a:t>
            </a:r>
          </a:p>
          <a:p>
            <a:pPr>
              <a:lnSpc>
                <a:spcPct val="100000"/>
              </a:lnSpc>
              <a:spcBef>
                <a:spcPts val="1400"/>
              </a:spcBef>
            </a:pPr>
            <a:r>
              <a:rPr lang="en-US" sz="1200" b="1" i="1" dirty="0">
                <a:solidFill>
                  <a:srgbClr val="000000"/>
                </a:solidFill>
                <a:effectLst/>
                <a:latin typeface="Helvetica Neue"/>
              </a:rPr>
              <a:t>List the total number of successful and failure mission outcomes</a:t>
            </a:r>
          </a:p>
          <a:p>
            <a:pPr>
              <a:lnSpc>
                <a:spcPct val="100000"/>
              </a:lnSpc>
              <a:spcBef>
                <a:spcPts val="1400"/>
              </a:spcBef>
            </a:pPr>
            <a:r>
              <a:rPr lang="en-US" sz="1200" b="1" i="1" dirty="0">
                <a:solidFill>
                  <a:srgbClr val="000000"/>
                </a:solidFill>
                <a:effectLst/>
                <a:latin typeface="Helvetica Neue"/>
              </a:rPr>
              <a:t>List the names of the </a:t>
            </a:r>
            <a:r>
              <a:rPr lang="en-US" sz="1200" b="1" i="1" dirty="0" err="1">
                <a:solidFill>
                  <a:srgbClr val="000000"/>
                </a:solidFill>
                <a:effectLst/>
                <a:latin typeface="Helvetica Neue"/>
              </a:rPr>
              <a:t>booster_versions</a:t>
            </a:r>
            <a:r>
              <a:rPr lang="en-US" sz="1200" b="1" i="1" dirty="0">
                <a:solidFill>
                  <a:srgbClr val="000000"/>
                </a:solidFill>
                <a:effectLst/>
                <a:latin typeface="Helvetica Neue"/>
              </a:rPr>
              <a:t> which have carried the maximum payload mass. Use a subquery</a:t>
            </a:r>
          </a:p>
          <a:p>
            <a:pPr>
              <a:lnSpc>
                <a:spcPct val="100000"/>
              </a:lnSpc>
              <a:spcBef>
                <a:spcPts val="1400"/>
              </a:spcBef>
            </a:pPr>
            <a:r>
              <a:rPr lang="en-US" sz="1200" b="1" i="1" dirty="0">
                <a:solidFill>
                  <a:srgbClr val="000000"/>
                </a:solidFill>
                <a:effectLst/>
                <a:latin typeface="Helvetica Neue"/>
              </a:rPr>
              <a:t>List the records which will display the month names, failure </a:t>
            </a:r>
            <a:r>
              <a:rPr lang="en-US" sz="1200" b="1" i="1" dirty="0" err="1">
                <a:solidFill>
                  <a:srgbClr val="000000"/>
                </a:solidFill>
                <a:effectLst/>
                <a:latin typeface="Helvetica Neue"/>
              </a:rPr>
              <a:t>landing_outcomes</a:t>
            </a:r>
            <a:r>
              <a:rPr lang="en-US" sz="1200" b="1" i="1" dirty="0">
                <a:solidFill>
                  <a:srgbClr val="000000"/>
                </a:solidFill>
                <a:effectLst/>
                <a:latin typeface="Helvetica Neue"/>
              </a:rPr>
              <a:t> in drone ship ,booster versions, </a:t>
            </a:r>
            <a:r>
              <a:rPr lang="en-US" sz="1200" b="1" i="1" dirty="0" err="1">
                <a:solidFill>
                  <a:srgbClr val="000000"/>
                </a:solidFill>
                <a:effectLst/>
                <a:latin typeface="Helvetica Neue"/>
              </a:rPr>
              <a:t>launch_site</a:t>
            </a:r>
            <a:r>
              <a:rPr lang="en-US" sz="1200" b="1" i="1" dirty="0">
                <a:solidFill>
                  <a:srgbClr val="000000"/>
                </a:solidFill>
                <a:effectLst/>
                <a:latin typeface="Helvetica Neue"/>
              </a:rPr>
              <a:t> for the months in year 2015.</a:t>
            </a:r>
          </a:p>
          <a:p>
            <a:pPr>
              <a:lnSpc>
                <a:spcPct val="100000"/>
              </a:lnSpc>
              <a:spcBef>
                <a:spcPts val="1400"/>
              </a:spcBef>
            </a:pPr>
            <a:r>
              <a:rPr lang="en-US" sz="1200" b="1" i="1" dirty="0">
                <a:solidFill>
                  <a:srgbClr val="000000"/>
                </a:solidFill>
                <a:effectLst/>
                <a:latin typeface="Helvetica Neue"/>
              </a:rPr>
              <a:t>Rank the count of successful </a:t>
            </a:r>
            <a:r>
              <a:rPr lang="en-US" sz="1200" b="1" i="1" dirty="0" err="1">
                <a:solidFill>
                  <a:srgbClr val="000000"/>
                </a:solidFill>
                <a:effectLst/>
                <a:latin typeface="Helvetica Neue"/>
              </a:rPr>
              <a:t>landing_outcomes</a:t>
            </a:r>
            <a:r>
              <a:rPr lang="en-US" sz="1200" b="1" i="1" dirty="0">
                <a:solidFill>
                  <a:srgbClr val="000000"/>
                </a:solidFill>
                <a:effectLst/>
                <a:latin typeface="Helvetica Neue"/>
              </a:rPr>
              <a:t> between the date 04-06-2010 and 20-03-2017 in descending order.</a:t>
            </a:r>
          </a:p>
          <a:p>
            <a:pPr marL="0" indent="0">
              <a:lnSpc>
                <a:spcPct val="100000"/>
              </a:lnSpc>
              <a:spcBef>
                <a:spcPts val="1400"/>
              </a:spcBef>
              <a:buNone/>
            </a:pPr>
            <a:endParaRPr lang="en-US" sz="1800" dirty="0">
              <a:latin typeface="Arial" panose="020B0604020202020204" pitchFamily="34" charset="0"/>
              <a:cs typeface="Arial" panose="020B0604020202020204" pitchFamily="34" charset="0"/>
              <a:hlinkClick r:id="rId3" action="ppaction://hlinksldjump"/>
            </a:endParaRPr>
          </a:p>
          <a:p>
            <a:pPr marL="0" indent="0">
              <a:lnSpc>
                <a:spcPct val="100000"/>
              </a:lnSpc>
              <a:spcBef>
                <a:spcPts val="1400"/>
              </a:spcBef>
              <a:buNone/>
            </a:pPr>
            <a:r>
              <a:rPr lang="en-US" sz="1800" dirty="0">
                <a:latin typeface="Arial" panose="020B0604020202020204" pitchFamily="34" charset="0"/>
                <a:cs typeface="Arial" panose="020B0604020202020204" pitchFamily="34" charset="0"/>
                <a:hlinkClick r:id="rId3" action="ppaction://hlinksldjump"/>
              </a:rPr>
              <a:t>https://github.com/Kamalesh-02/SpaceX-Falcon9-Landing-Prediction/blob/main/4.%20EDA%20with%20SQL.ipynb</a:t>
            </a:r>
            <a:endParaRPr lang="en-US" sz="1800" dirty="0">
              <a:latin typeface="Arial" panose="020B0604020202020204" pitchFamily="34" charset="0"/>
              <a:cs typeface="Arial" panose="020B0604020202020204" pitchFamily="34" charset="0"/>
            </a:endParaRP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444296"/>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pPr marL="0" indent="0">
              <a:lnSpc>
                <a:spcPct val="100000"/>
              </a:lnSpc>
              <a:spcBef>
                <a:spcPts val="1400"/>
              </a:spcBef>
              <a:buNone/>
            </a:pPr>
            <a:r>
              <a:rPr lang="en-US" sz="1800" dirty="0">
                <a:latin typeface="Arial" panose="020B0604020202020204" pitchFamily="34" charset="0"/>
                <a:cs typeface="Arial" panose="020B0604020202020204" pitchFamily="34" charset="0"/>
                <a:hlinkClick r:id="rId3" action="ppaction://hlinksldjump"/>
              </a:rPr>
              <a:t>https://github.com/Kamalesh-02/SpaceX-Falcon9-Landing-Prediction/blob/main/6.%20Interactive%20Analytics%20with%20Folium.ipynb</a:t>
            </a:r>
            <a:endParaRPr lang="en-US" sz="1800" dirty="0">
              <a:latin typeface="Arial" panose="020B0604020202020204" pitchFamily="34" charset="0"/>
              <a:cs typeface="Arial" panose="020B0604020202020204" pitchFamily="34" charset="0"/>
            </a:endParaRP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plots/graphs and interactions you have added to a 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marL="0" indent="0">
              <a:lnSpc>
                <a:spcPct val="100000"/>
              </a:lnSpc>
              <a:spcBef>
                <a:spcPts val="1400"/>
              </a:spcBef>
              <a:buNone/>
            </a:pPr>
            <a:endParaRPr lang="en-US" sz="1800" dirty="0">
              <a:solidFill>
                <a:schemeClr val="accent3">
                  <a:lumMod val="25000"/>
                </a:schemeClr>
              </a:solidFill>
              <a:latin typeface="Arial" panose="020B0604020202020204" pitchFamily="34" charset="0"/>
              <a:cs typeface="Arial" panose="020B0604020202020204" pitchFamily="34" charset="0"/>
              <a:hlinkClick r:id="rId3"/>
            </a:endParaRPr>
          </a:p>
          <a:p>
            <a:pPr marL="0" indent="0">
              <a:lnSpc>
                <a:spcPct val="100000"/>
              </a:lnSpc>
              <a:spcBef>
                <a:spcPts val="1400"/>
              </a:spcBef>
              <a:buNone/>
            </a:pPr>
            <a:endParaRPr lang="en-US" sz="1800" dirty="0">
              <a:solidFill>
                <a:schemeClr val="accent3">
                  <a:lumMod val="25000"/>
                </a:schemeClr>
              </a:solidFill>
              <a:latin typeface="Arial" panose="020B0604020202020204" pitchFamily="34" charset="0"/>
              <a:cs typeface="Arial" panose="020B0604020202020204" pitchFamily="34" charset="0"/>
              <a:hlinkClick r:id="rId3"/>
            </a:endParaRPr>
          </a:p>
          <a:p>
            <a:pPr marL="0" indent="0">
              <a:lnSpc>
                <a:spcPct val="100000"/>
              </a:lnSpc>
              <a:spcBef>
                <a:spcPts val="1400"/>
              </a:spcBef>
              <a:buNone/>
            </a:pPr>
            <a:endParaRPr lang="en-US" sz="1800" dirty="0">
              <a:solidFill>
                <a:schemeClr val="accent3">
                  <a:lumMod val="25000"/>
                </a:schemeClr>
              </a:solidFill>
              <a:latin typeface="Arial" panose="020B0604020202020204" pitchFamily="34" charset="0"/>
              <a:cs typeface="Arial" panose="020B0604020202020204" pitchFamily="34" charset="0"/>
              <a:hlinkClick r:id="rId3"/>
            </a:endParaRPr>
          </a:p>
          <a:p>
            <a:pPr marL="0" indent="0">
              <a:lnSpc>
                <a:spcPct val="100000"/>
              </a:lnSpc>
              <a:spcBef>
                <a:spcPts val="1400"/>
              </a:spcBef>
              <a:buNone/>
            </a:pPr>
            <a:r>
              <a:rPr lang="en-US" sz="1800" dirty="0">
                <a:solidFill>
                  <a:schemeClr val="accent3">
                    <a:lumMod val="25000"/>
                  </a:schemeClr>
                </a:solidFill>
                <a:latin typeface="Arial" panose="020B0604020202020204" pitchFamily="34" charset="0"/>
                <a:cs typeface="Arial" panose="020B0604020202020204" pitchFamily="34" charset="0"/>
                <a:hlinkClick r:id="rId3"/>
              </a:rPr>
              <a:t>https://github.com/Kamalesh-02/SpaceX-Falcon9-Landing-Prediction/blob/main/7.%20Interactive%20Dashboard%20with%20Plotly%20Dash.ipynb</a:t>
            </a:r>
            <a:endParaRPr lang="en-US" sz="1800" dirty="0">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9745589" cy="4493725"/>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SVM, KNN &amp; Logistic </a:t>
            </a:r>
            <a:r>
              <a:rPr lang="en-US" sz="2200" dirty="0" err="1">
                <a:solidFill>
                  <a:schemeClr val="accent3">
                    <a:lumMod val="25000"/>
                  </a:schemeClr>
                </a:solidFill>
                <a:latin typeface="Abadi" panose="020B0604020104020204" pitchFamily="34" charset="0"/>
              </a:rPr>
              <a:t>Regresion</a:t>
            </a:r>
            <a:r>
              <a:rPr lang="en-US" sz="2200" dirty="0">
                <a:solidFill>
                  <a:schemeClr val="accent3">
                    <a:lumMod val="25000"/>
                  </a:schemeClr>
                </a:solidFill>
                <a:latin typeface="Abadi" panose="020B0604020104020204" pitchFamily="34" charset="0"/>
              </a:rPr>
              <a: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The SVM, KNN and Logistic Regression model achieved the highest accuracy at 83.3%, while the SVM performs the best in terms of Area under the curve at 0.958.</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dirty="0">
                <a:latin typeface="Arial" panose="020B0604020202020204" pitchFamily="34" charset="0"/>
                <a:cs typeface="Arial" panose="020B0604020202020204" pitchFamily="34" charset="0"/>
                <a:hlinkClick r:id="rId3"/>
              </a:rPr>
              <a:t>https://github.com/Kamalesh-02/SpaceX-Falcon9-Landing-Prediction/blob/main/8.%20The%20Machine%20Learning%20Prediction.ipynb</a:t>
            </a:r>
            <a:endParaRPr lang="en-US" sz="1800" dirty="0">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444486" cy="42182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SVM, KNN and Logistic Regression models are the best in terms of prediction accuracy for this dataset.</a:t>
            </a:r>
          </a:p>
          <a:p>
            <a:pPr>
              <a:lnSpc>
                <a:spcPct val="100000"/>
              </a:lnSpc>
              <a:spcBef>
                <a:spcPts val="1400"/>
              </a:spcBef>
            </a:pPr>
            <a:r>
              <a:rPr lang="en-US" sz="2200" dirty="0">
                <a:solidFill>
                  <a:schemeClr val="accent3">
                    <a:lumMod val="25000"/>
                  </a:schemeClr>
                </a:solidFill>
                <a:latin typeface="Abadi" panose="020B0604020104020204" pitchFamily="34" charset="0"/>
              </a:rPr>
              <a:t>Low weighted payloads perform better than the heavier payloads</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rates for SpaceX launches is directly propositional time in years they will eventually perfect the launches.</a:t>
            </a:r>
          </a:p>
          <a:p>
            <a:pPr>
              <a:lnSpc>
                <a:spcPct val="100000"/>
              </a:lnSpc>
              <a:spcBef>
                <a:spcPts val="1400"/>
              </a:spcBef>
            </a:pPr>
            <a:r>
              <a:rPr lang="en-US" sz="2200" dirty="0">
                <a:solidFill>
                  <a:schemeClr val="accent3">
                    <a:lumMod val="25000"/>
                  </a:schemeClr>
                </a:solidFill>
                <a:latin typeface="Abadi" panose="020B0604020104020204" pitchFamily="34" charset="0"/>
              </a:rPr>
              <a:t>KSC LC 39A had the most successful launches from all the sites.</a:t>
            </a:r>
          </a:p>
          <a:p>
            <a:pPr>
              <a:lnSpc>
                <a:spcPct val="100000"/>
              </a:lnSpc>
              <a:spcBef>
                <a:spcPts val="1400"/>
              </a:spcBef>
            </a:pPr>
            <a:r>
              <a:rPr lang="en-US" sz="2200" dirty="0">
                <a:solidFill>
                  <a:schemeClr val="accent3">
                    <a:lumMod val="25000"/>
                  </a:schemeClr>
                </a:solidFill>
                <a:latin typeface="Abadi" panose="020B0604020104020204" pitchFamily="34" charset="0"/>
              </a:rPr>
              <a:t>Orbit GEO, HEO, SSO, ES L1 has the best Success Rate.</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604211"/>
            <a:ext cx="10592999" cy="4823000"/>
          </a:xfrm>
          <a:prstGeom prst="rect">
            <a:avLst/>
          </a:prstGeom>
        </p:spPr>
        <p:txBody>
          <a:bodyPr>
            <a:normAutofit lnSpcReduction="10000"/>
          </a:bodyPr>
          <a:lstStyle/>
          <a:p>
            <a:pPr>
              <a:lnSpc>
                <a:spcPct val="100000"/>
              </a:lnSpc>
              <a:spcBef>
                <a:spcPts val="1400"/>
              </a:spcBef>
            </a:pPr>
            <a:endParaRPr lang="en-IN"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Launch from the site of CCAFS SLC 40 are significantly higher than launches from other sites.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F2353944-1B12-73A7-F585-A32111804C1F}"/>
              </a:ext>
            </a:extLst>
          </p:cNvPr>
          <p:cNvPicPr>
            <a:picLocks noChangeAspect="1"/>
          </p:cNvPicPr>
          <p:nvPr/>
        </p:nvPicPr>
        <p:blipFill>
          <a:blip r:embed="rId3"/>
          <a:stretch>
            <a:fillRect/>
          </a:stretch>
        </p:blipFill>
        <p:spPr>
          <a:xfrm>
            <a:off x="864972" y="1604211"/>
            <a:ext cx="10593000" cy="364957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684421"/>
            <a:ext cx="10687961" cy="4742790"/>
          </a:xfrm>
          <a:prstGeom prst="rect">
            <a:avLst/>
          </a:prstGeom>
        </p:spPr>
        <p:txBody>
          <a:bodyPr>
            <a:normAutofit/>
          </a:bodyPr>
          <a:lstStyle/>
          <a:p>
            <a:pPr>
              <a:lnSpc>
                <a:spcPct val="100000"/>
              </a:lnSpc>
              <a:spcBef>
                <a:spcPts val="1400"/>
              </a:spcBef>
            </a:pPr>
            <a:endParaRPr lang="en-IN"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greater the payload mass for launch site CCAFS SLC 40 the higher the success rate for the rocket.</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11C7B4F5-D546-6D4B-0E71-17B942D6221E}"/>
              </a:ext>
            </a:extLst>
          </p:cNvPr>
          <p:cNvPicPr>
            <a:picLocks noChangeAspect="1"/>
          </p:cNvPicPr>
          <p:nvPr/>
        </p:nvPicPr>
        <p:blipFill>
          <a:blip r:embed="rId3"/>
          <a:stretch>
            <a:fillRect/>
          </a:stretch>
        </p:blipFill>
        <p:spPr>
          <a:xfrm>
            <a:off x="734028" y="1684421"/>
            <a:ext cx="10723943" cy="348915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668379"/>
            <a:ext cx="10687961" cy="5005137"/>
          </a:xfrm>
          <a:prstGeom prst="rect">
            <a:avLst/>
          </a:prstGeom>
        </p:spPr>
        <p:txBody>
          <a:bodyPr>
            <a:normAutofit/>
          </a:bodyPr>
          <a:lstStyle/>
          <a:p>
            <a:pPr>
              <a:lnSpc>
                <a:spcPct val="100000"/>
              </a:lnSpc>
              <a:spcBef>
                <a:spcPts val="1400"/>
              </a:spcBef>
            </a:pPr>
            <a:endParaRPr lang="en-IN"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latin typeface="Abadi" panose="020B0604020104020204" pitchFamily="34" charset="0"/>
              </a:rPr>
              <a:t>From the plot, we can see that ES-L1, GEO, HEO, SSO, VLEO had the most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122111D9-B78B-E3E0-9F2D-14FF6C2E0A6B}"/>
              </a:ext>
            </a:extLst>
          </p:cNvPr>
          <p:cNvPicPr>
            <a:picLocks noChangeAspect="1"/>
          </p:cNvPicPr>
          <p:nvPr/>
        </p:nvPicPr>
        <p:blipFill>
          <a:blip r:embed="rId3"/>
          <a:stretch>
            <a:fillRect/>
          </a:stretch>
        </p:blipFill>
        <p:spPr>
          <a:xfrm>
            <a:off x="734029" y="1668380"/>
            <a:ext cx="10723943" cy="352124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668379"/>
            <a:ext cx="10687961" cy="5037221"/>
          </a:xfrm>
          <a:prstGeom prst="rect">
            <a:avLst/>
          </a:prstGeom>
        </p:spPr>
        <p:txBody>
          <a:bodyPr>
            <a:normAutofit lnSpcReduction="10000"/>
          </a:bodyPr>
          <a:lstStyle/>
          <a:p>
            <a:pPr>
              <a:lnSpc>
                <a:spcPct val="100000"/>
              </a:lnSpc>
              <a:spcBef>
                <a:spcPts val="1400"/>
              </a:spcBef>
            </a:pPr>
            <a:endParaRPr lang="en-IN"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 trend can be observed of shifting to VLEO launches in recent years</a:t>
            </a:r>
          </a:p>
          <a:p>
            <a:pPr>
              <a:lnSpc>
                <a:spcPct val="100000"/>
              </a:lnSpc>
              <a:spcBef>
                <a:spcPts val="1400"/>
              </a:spcBef>
            </a:pPr>
            <a:r>
              <a:rPr lang="en-US" sz="2200" dirty="0">
                <a:solidFill>
                  <a:schemeClr val="accent3">
                    <a:lumMod val="25000"/>
                  </a:schemeClr>
                </a:solidFill>
                <a:latin typeface="Abadi" panose="020B0604020104020204" pitchFamily="34" charset="0"/>
              </a:rPr>
              <a:t>We observe that in the LEO orbit, success is related to the number of flights whereas in the GTO orbit, there is no relationship between flight number and the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4C2A7B4A-D701-B01A-F3F0-D27925E80AFD}"/>
              </a:ext>
            </a:extLst>
          </p:cNvPr>
          <p:cNvPicPr>
            <a:picLocks noChangeAspect="1"/>
          </p:cNvPicPr>
          <p:nvPr/>
        </p:nvPicPr>
        <p:blipFill>
          <a:blip r:embed="rId3"/>
          <a:stretch>
            <a:fillRect/>
          </a:stretch>
        </p:blipFill>
        <p:spPr>
          <a:xfrm>
            <a:off x="734028" y="1668379"/>
            <a:ext cx="10723943" cy="352124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652337"/>
            <a:ext cx="10687961" cy="4973052"/>
          </a:xfrm>
          <a:prstGeom prst="rect">
            <a:avLst/>
          </a:prstGeom>
        </p:spPr>
        <p:txBody>
          <a:bodyPr>
            <a:normAutofit/>
          </a:bodyPr>
          <a:lstStyle/>
          <a:p>
            <a:pPr>
              <a:lnSpc>
                <a:spcPct val="100000"/>
              </a:lnSpc>
              <a:spcBef>
                <a:spcPts val="1400"/>
              </a:spcBef>
            </a:pPr>
            <a:endParaRPr lang="en-IN"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D700DB8-9510-C405-FDB8-7490A5E8ADF6}"/>
              </a:ext>
            </a:extLst>
          </p:cNvPr>
          <p:cNvPicPr>
            <a:picLocks noChangeAspect="1"/>
          </p:cNvPicPr>
          <p:nvPr/>
        </p:nvPicPr>
        <p:blipFill>
          <a:blip r:embed="rId3"/>
          <a:stretch>
            <a:fillRect/>
          </a:stretch>
        </p:blipFill>
        <p:spPr>
          <a:xfrm>
            <a:off x="770010" y="1652337"/>
            <a:ext cx="10687961" cy="355332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636296"/>
            <a:ext cx="10687961" cy="5221704"/>
          </a:xfrm>
          <a:prstGeom prst="rect">
            <a:avLst/>
          </a:prstGeom>
        </p:spPr>
        <p:txBody>
          <a:bodyPr>
            <a:normAutofit/>
          </a:bodyPr>
          <a:lstStyle/>
          <a:p>
            <a:pPr>
              <a:lnSpc>
                <a:spcPct val="100000"/>
              </a:lnSpc>
              <a:spcBef>
                <a:spcPts val="1400"/>
              </a:spcBef>
            </a:pPr>
            <a:endParaRPr lang="en-IN"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latin typeface="Abadi" panose="020B0604020104020204" pitchFamily="34" charset="0"/>
              </a:rPr>
              <a:t>From the plot, we can observe that success rate since 2013 kept on increasing till 2020. Due to potentially advance in technology.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232CC293-E98C-9694-E54C-BCABAF72602D}"/>
              </a:ext>
            </a:extLst>
          </p:cNvPr>
          <p:cNvPicPr>
            <a:picLocks noChangeAspect="1"/>
          </p:cNvPicPr>
          <p:nvPr/>
        </p:nvPicPr>
        <p:blipFill>
          <a:blip r:embed="rId3"/>
          <a:stretch>
            <a:fillRect/>
          </a:stretch>
        </p:blipFill>
        <p:spPr>
          <a:xfrm>
            <a:off x="770011" y="1636296"/>
            <a:ext cx="10651979" cy="384068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pic>
        <p:nvPicPr>
          <p:cNvPr id="6" name="Content Placeholder 5">
            <a:extLst>
              <a:ext uri="{FF2B5EF4-FFF2-40B4-BE49-F238E27FC236}">
                <a16:creationId xmlns:a16="http://schemas.microsoft.com/office/drawing/2014/main" id="{1B825F69-060A-3F27-6FD3-A6DC81BB65E6}"/>
              </a:ext>
            </a:extLst>
          </p:cNvPr>
          <p:cNvPicPr>
            <a:picLocks noGrp="1" noChangeAspect="1"/>
          </p:cNvPicPr>
          <p:nvPr>
            <p:ph idx="4294967295"/>
          </p:nvPr>
        </p:nvPicPr>
        <p:blipFill>
          <a:blip r:embed="rId3"/>
          <a:stretch>
            <a:fillRect/>
          </a:stretch>
        </p:blipFill>
        <p:spPr>
          <a:xfrm>
            <a:off x="1880171" y="1684961"/>
            <a:ext cx="7387120" cy="2640459"/>
          </a:xfrm>
          <a:prstGeom prst="rect">
            <a:avLst/>
          </a:prstGeom>
        </p:spPr>
      </p:pic>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pic>
        <p:nvPicPr>
          <p:cNvPr id="6" name="Content Placeholder 5">
            <a:extLst>
              <a:ext uri="{FF2B5EF4-FFF2-40B4-BE49-F238E27FC236}">
                <a16:creationId xmlns:a16="http://schemas.microsoft.com/office/drawing/2014/main" id="{C8C0C37A-4260-90C5-BE9A-EB1CF52B7E0E}"/>
              </a:ext>
            </a:extLst>
          </p:cNvPr>
          <p:cNvPicPr>
            <a:picLocks noGrp="1" noChangeAspect="1"/>
          </p:cNvPicPr>
          <p:nvPr>
            <p:ph idx="4294967295"/>
          </p:nvPr>
        </p:nvPicPr>
        <p:blipFill>
          <a:blip r:embed="rId3"/>
          <a:stretch>
            <a:fillRect/>
          </a:stretch>
        </p:blipFill>
        <p:spPr>
          <a:xfrm>
            <a:off x="770010" y="1604211"/>
            <a:ext cx="10687962" cy="4421362"/>
          </a:xfrm>
          <a:prstGeom prst="rect">
            <a:avLst/>
          </a:prstGeom>
        </p:spPr>
      </p:pic>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pic>
        <p:nvPicPr>
          <p:cNvPr id="6" name="Content Placeholder 5">
            <a:extLst>
              <a:ext uri="{FF2B5EF4-FFF2-40B4-BE49-F238E27FC236}">
                <a16:creationId xmlns:a16="http://schemas.microsoft.com/office/drawing/2014/main" id="{E8D105AE-89C9-6200-36F2-E56A92E28A47}"/>
              </a:ext>
            </a:extLst>
          </p:cNvPr>
          <p:cNvPicPr>
            <a:picLocks noGrp="1" noChangeAspect="1"/>
          </p:cNvPicPr>
          <p:nvPr>
            <p:ph idx="4294967295"/>
          </p:nvPr>
        </p:nvPicPr>
        <p:blipFill>
          <a:blip r:embed="rId3"/>
          <a:stretch>
            <a:fillRect/>
          </a:stretch>
        </p:blipFill>
        <p:spPr>
          <a:xfrm>
            <a:off x="770010" y="1825625"/>
            <a:ext cx="10687962" cy="2571714"/>
          </a:xfrm>
          <a:prstGeom prst="rect">
            <a:avLst/>
          </a:prstGeom>
        </p:spPr>
      </p:pic>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pic>
        <p:nvPicPr>
          <p:cNvPr id="6" name="Content Placeholder 5">
            <a:extLst>
              <a:ext uri="{FF2B5EF4-FFF2-40B4-BE49-F238E27FC236}">
                <a16:creationId xmlns:a16="http://schemas.microsoft.com/office/drawing/2014/main" id="{9D53079D-5348-6F6E-B966-3675729EA4F8}"/>
              </a:ext>
            </a:extLst>
          </p:cNvPr>
          <p:cNvPicPr>
            <a:picLocks noGrp="1" noChangeAspect="1"/>
          </p:cNvPicPr>
          <p:nvPr>
            <p:ph idx="4294967295"/>
          </p:nvPr>
        </p:nvPicPr>
        <p:blipFill>
          <a:blip r:embed="rId3"/>
          <a:stretch>
            <a:fillRect/>
          </a:stretch>
        </p:blipFill>
        <p:spPr>
          <a:xfrm>
            <a:off x="734028" y="1681245"/>
            <a:ext cx="10723944" cy="2644175"/>
          </a:xfrm>
          <a:prstGeom prst="rect">
            <a:avLst/>
          </a:prstGeom>
        </p:spPr>
      </p:pic>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pic>
        <p:nvPicPr>
          <p:cNvPr id="6" name="Content Placeholder 5">
            <a:extLst>
              <a:ext uri="{FF2B5EF4-FFF2-40B4-BE49-F238E27FC236}">
                <a16:creationId xmlns:a16="http://schemas.microsoft.com/office/drawing/2014/main" id="{6BBAF47C-09BA-2037-AD1A-0710CE010511}"/>
              </a:ext>
            </a:extLst>
          </p:cNvPr>
          <p:cNvPicPr>
            <a:picLocks noGrp="1" noChangeAspect="1"/>
          </p:cNvPicPr>
          <p:nvPr>
            <p:ph idx="4294967295"/>
          </p:nvPr>
        </p:nvPicPr>
        <p:blipFill>
          <a:blip r:embed="rId3"/>
          <a:stretch>
            <a:fillRect/>
          </a:stretch>
        </p:blipFill>
        <p:spPr>
          <a:xfrm>
            <a:off x="834180" y="1825625"/>
            <a:ext cx="10623792" cy="2664182"/>
          </a:xfrm>
          <a:prstGeom prst="rect">
            <a:avLst/>
          </a:prstGeom>
        </p:spPr>
      </p:pic>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pic>
        <p:nvPicPr>
          <p:cNvPr id="3" name="Content Placeholder 2">
            <a:extLst>
              <a:ext uri="{FF2B5EF4-FFF2-40B4-BE49-F238E27FC236}">
                <a16:creationId xmlns:a16="http://schemas.microsoft.com/office/drawing/2014/main" id="{5A239638-1DA5-6517-2D50-71CC82B5EB46}"/>
              </a:ext>
            </a:extLst>
          </p:cNvPr>
          <p:cNvPicPr>
            <a:picLocks noGrp="1" noChangeAspect="1"/>
          </p:cNvPicPr>
          <p:nvPr>
            <p:ph idx="4294967295"/>
          </p:nvPr>
        </p:nvPicPr>
        <p:blipFill>
          <a:blip r:embed="rId3"/>
          <a:stretch>
            <a:fillRect/>
          </a:stretch>
        </p:blipFill>
        <p:spPr>
          <a:xfrm>
            <a:off x="2383604" y="1500027"/>
            <a:ext cx="8131995" cy="3791164"/>
          </a:xfrm>
          <a:prstGeom prst="rect">
            <a:avLst/>
          </a:prstGeom>
        </p:spPr>
      </p:pic>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812757"/>
            <a:ext cx="10515600" cy="4614454"/>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through API &amp; with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EDA with SQL</a:t>
            </a:r>
          </a:p>
          <a:p>
            <a:pPr lvl="1">
              <a:lnSpc>
                <a:spcPct val="100000"/>
              </a:lnSpc>
              <a:spcBef>
                <a:spcPts val="1400"/>
              </a:spcBef>
            </a:pPr>
            <a:r>
              <a:rPr lang="en-US" sz="1800" dirty="0">
                <a:solidFill>
                  <a:schemeClr val="accent3">
                    <a:lumMod val="25000"/>
                  </a:schemeClr>
                </a:solidFill>
                <a:latin typeface="Abadi" panose="020B0604020104020204" pitchFamily="34" charset="0"/>
              </a:rPr>
              <a:t>EDA with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Map with Folium</a:t>
            </a:r>
          </a:p>
          <a:p>
            <a:pPr lvl="1">
              <a:lnSpc>
                <a:spcPct val="100000"/>
              </a:lnSpc>
              <a:spcBef>
                <a:spcPts val="1400"/>
              </a:spcBef>
            </a:pPr>
            <a:r>
              <a:rPr lang="en-US" sz="1800" dirty="0">
                <a:solidFill>
                  <a:schemeClr val="accent3">
                    <a:lumMod val="25000"/>
                  </a:schemeClr>
                </a:solidFill>
                <a:latin typeface="Abadi" panose="020B0604020104020204" pitchFamily="34" charset="0"/>
              </a:rPr>
              <a:t>Dashboard with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 Classification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EDA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Analysis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pic>
        <p:nvPicPr>
          <p:cNvPr id="6" name="Content Placeholder 5">
            <a:extLst>
              <a:ext uri="{FF2B5EF4-FFF2-40B4-BE49-F238E27FC236}">
                <a16:creationId xmlns:a16="http://schemas.microsoft.com/office/drawing/2014/main" id="{90039649-6E92-0663-9B3F-F2F7A3112715}"/>
              </a:ext>
            </a:extLst>
          </p:cNvPr>
          <p:cNvPicPr>
            <a:picLocks noGrp="1" noChangeAspect="1"/>
          </p:cNvPicPr>
          <p:nvPr>
            <p:ph idx="4294967295"/>
          </p:nvPr>
        </p:nvPicPr>
        <p:blipFill>
          <a:blip r:embed="rId3"/>
          <a:stretch>
            <a:fillRect/>
          </a:stretch>
        </p:blipFill>
        <p:spPr>
          <a:xfrm>
            <a:off x="1900719" y="1469204"/>
            <a:ext cx="8614880" cy="4707759"/>
          </a:xfrm>
          <a:prstGeom prst="rect">
            <a:avLst/>
          </a:prstGeom>
        </p:spPr>
      </p:pic>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82220"/>
            <a:ext cx="10687962" cy="459474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a:t>
            </a:r>
            <a:r>
              <a:rPr lang="en-US" sz="2200" dirty="0" err="1">
                <a:solidFill>
                  <a:schemeClr val="accent3">
                    <a:lumMod val="25000"/>
                  </a:schemeClr>
                </a:solidFill>
                <a:latin typeface="Abadi" panose="020B0604020104020204" pitchFamily="34" charset="0"/>
              </a:rPr>
              <a:t>Booster_Version,PAYLOAD_MASS__KG</a:t>
            </a:r>
            <a:r>
              <a:rPr lang="en-US" sz="2200" dirty="0">
                <a:solidFill>
                  <a:schemeClr val="accent3">
                    <a:lumMod val="25000"/>
                  </a:schemeClr>
                </a:solidFill>
                <a:latin typeface="Abadi" panose="020B0604020104020204" pitchFamily="34" charset="0"/>
              </a:rPr>
              <a:t>_ from SPACEXTBL where PAYLOAD_MASS__KG_ == (select Max(PAYLOAD_MASS__KG_) from SPACEXTBL);</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1E3AEE0D-E4C5-805E-FE95-EBCCDEAB61D1}"/>
              </a:ext>
            </a:extLst>
          </p:cNvPr>
          <p:cNvPicPr>
            <a:picLocks noChangeAspect="1"/>
          </p:cNvPicPr>
          <p:nvPr/>
        </p:nvPicPr>
        <p:blipFill>
          <a:blip r:embed="rId3"/>
          <a:stretch>
            <a:fillRect/>
          </a:stretch>
        </p:blipFill>
        <p:spPr>
          <a:xfrm>
            <a:off x="4157392" y="2434974"/>
            <a:ext cx="3599597" cy="374198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pic>
        <p:nvPicPr>
          <p:cNvPr id="6" name="Content Placeholder 5">
            <a:extLst>
              <a:ext uri="{FF2B5EF4-FFF2-40B4-BE49-F238E27FC236}">
                <a16:creationId xmlns:a16="http://schemas.microsoft.com/office/drawing/2014/main" id="{8A735788-3056-D24C-667C-BA3C162F68DF}"/>
              </a:ext>
            </a:extLst>
          </p:cNvPr>
          <p:cNvPicPr>
            <a:picLocks noGrp="1" noChangeAspect="1"/>
          </p:cNvPicPr>
          <p:nvPr>
            <p:ph idx="4294967295"/>
          </p:nvPr>
        </p:nvPicPr>
        <p:blipFill>
          <a:blip r:embed="rId3"/>
          <a:stretch>
            <a:fillRect/>
          </a:stretch>
        </p:blipFill>
        <p:spPr>
          <a:xfrm>
            <a:off x="770010" y="1825625"/>
            <a:ext cx="9745589" cy="4351338"/>
          </a:xfrm>
          <a:prstGeom prst="rect">
            <a:avLst/>
          </a:prstGeom>
        </p:spPr>
      </p:pic>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pic>
        <p:nvPicPr>
          <p:cNvPr id="6" name="Content Placeholder 5">
            <a:extLst>
              <a:ext uri="{FF2B5EF4-FFF2-40B4-BE49-F238E27FC236}">
                <a16:creationId xmlns:a16="http://schemas.microsoft.com/office/drawing/2014/main" id="{83C428DB-3FD1-1B8B-1BD3-1522D04F2162}"/>
              </a:ext>
            </a:extLst>
          </p:cNvPr>
          <p:cNvPicPr>
            <a:picLocks noGrp="1" noChangeAspect="1"/>
          </p:cNvPicPr>
          <p:nvPr>
            <p:ph idx="4294967295"/>
          </p:nvPr>
        </p:nvPicPr>
        <p:blipFill>
          <a:blip r:embed="rId3"/>
          <a:stretch>
            <a:fillRect/>
          </a:stretch>
        </p:blipFill>
        <p:spPr>
          <a:xfrm>
            <a:off x="770010" y="1825625"/>
            <a:ext cx="9745589" cy="4351338"/>
          </a:xfrm>
          <a:prstGeom prst="rect">
            <a:avLst/>
          </a:prstGeom>
        </p:spPr>
      </p:pic>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2">
            <a:extLst>
              <a:ext uri="{FF2B5EF4-FFF2-40B4-BE49-F238E27FC236}">
                <a16:creationId xmlns:a16="http://schemas.microsoft.com/office/drawing/2014/main" id="{2BFE4DCA-D7CD-3FE1-1FD0-A9C819E870D1}"/>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EAC4C4FD-C0F0-924D-D5A0-DF9F8D5EA5B3}"/>
              </a:ext>
            </a:extLst>
          </p:cNvPr>
          <p:cNvPicPr>
            <a:picLocks noChangeAspect="1"/>
          </p:cNvPicPr>
          <p:nvPr/>
        </p:nvPicPr>
        <p:blipFill>
          <a:blip r:embed="rId3"/>
          <a:stretch>
            <a:fillRect/>
          </a:stretch>
        </p:blipFill>
        <p:spPr>
          <a:xfrm>
            <a:off x="770011" y="1308538"/>
            <a:ext cx="10515600" cy="4717035"/>
          </a:xfrm>
          <a:prstGeom prst="rect">
            <a:avLst/>
          </a:prstGeom>
        </p:spPr>
      </p:pic>
      <p:sp>
        <p:nvSpPr>
          <p:cNvPr id="7" name="Title 1">
            <a:extLst>
              <a:ext uri="{FF2B5EF4-FFF2-40B4-BE49-F238E27FC236}">
                <a16:creationId xmlns:a16="http://schemas.microsoft.com/office/drawing/2014/main" id="{DBEB3410-DB59-3367-02D4-44E5FDDF307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65F93F47-3B70-E7C5-2C36-C105AB389C4A}"/>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489FDE36-2696-BB3C-0731-57957E7F8CCE}"/>
              </a:ext>
            </a:extLst>
          </p:cNvPr>
          <p:cNvPicPr>
            <a:picLocks noChangeAspect="1"/>
          </p:cNvPicPr>
          <p:nvPr/>
        </p:nvPicPr>
        <p:blipFill>
          <a:blip r:embed="rId3"/>
          <a:stretch>
            <a:fillRect/>
          </a:stretch>
        </p:blipFill>
        <p:spPr>
          <a:xfrm>
            <a:off x="770011" y="1253472"/>
            <a:ext cx="10687962" cy="4772101"/>
          </a:xfrm>
          <a:prstGeom prst="rect">
            <a:avLst/>
          </a:prstGeom>
        </p:spPr>
      </p:pic>
      <p:sp>
        <p:nvSpPr>
          <p:cNvPr id="6" name="Title 1">
            <a:extLst>
              <a:ext uri="{FF2B5EF4-FFF2-40B4-BE49-F238E27FC236}">
                <a16:creationId xmlns:a16="http://schemas.microsoft.com/office/drawing/2014/main" id="{0DBA1B44-73A9-EA69-5C98-D401DB3B8A4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7" name="Slide Number Placeholder 2">
            <a:extLst>
              <a:ext uri="{FF2B5EF4-FFF2-40B4-BE49-F238E27FC236}">
                <a16:creationId xmlns:a16="http://schemas.microsoft.com/office/drawing/2014/main" id="{4A3DC8CD-1787-AA14-E82C-C5175938AE30}"/>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37</a:t>
            </a:fld>
            <a:endParaRPr lang="en-US"/>
          </a:p>
        </p:txBody>
      </p:sp>
      <p:pic>
        <p:nvPicPr>
          <p:cNvPr id="9" name="Content Placeholder 3">
            <a:extLst>
              <a:ext uri="{FF2B5EF4-FFF2-40B4-BE49-F238E27FC236}">
                <a16:creationId xmlns:a16="http://schemas.microsoft.com/office/drawing/2014/main" id="{B22D6D8A-3E79-7D58-ABC1-3254A457C111}"/>
              </a:ext>
            </a:extLst>
          </p:cNvPr>
          <p:cNvPicPr>
            <a:picLocks noChangeAspect="1"/>
          </p:cNvPicPr>
          <p:nvPr/>
        </p:nvPicPr>
        <p:blipFill>
          <a:blip r:embed="rId3"/>
          <a:stretch>
            <a:fillRect/>
          </a:stretch>
        </p:blipFill>
        <p:spPr>
          <a:xfrm>
            <a:off x="770010" y="1362318"/>
            <a:ext cx="10092431" cy="5064893"/>
          </a:xfrm>
          <a:prstGeom prst="rect">
            <a:avLst/>
          </a:prstGeom>
        </p:spPr>
      </p:pic>
      <p:sp>
        <p:nvSpPr>
          <p:cNvPr id="10" name="Title 1">
            <a:extLst>
              <a:ext uri="{FF2B5EF4-FFF2-40B4-BE49-F238E27FC236}">
                <a16:creationId xmlns:a16="http://schemas.microsoft.com/office/drawing/2014/main" id="{7C987F5F-35F7-66DB-85D6-DB65C1AE42C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4" name="Content Placeholder 3">
            <a:extLst>
              <a:ext uri="{FF2B5EF4-FFF2-40B4-BE49-F238E27FC236}">
                <a16:creationId xmlns:a16="http://schemas.microsoft.com/office/drawing/2014/main" id="{199FFEEC-034B-754E-0E15-EA837250D952}"/>
              </a:ext>
            </a:extLst>
          </p:cNvPr>
          <p:cNvPicPr>
            <a:picLocks noGrp="1" noChangeAspect="1"/>
          </p:cNvPicPr>
          <p:nvPr>
            <p:ph idx="4294967295"/>
          </p:nvPr>
        </p:nvPicPr>
        <p:blipFill>
          <a:blip r:embed="rId3"/>
          <a:stretch>
            <a:fillRect/>
          </a:stretch>
        </p:blipFill>
        <p:spPr>
          <a:xfrm>
            <a:off x="770010" y="1825625"/>
            <a:ext cx="9745589" cy="4351338"/>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chemeClr val="tx1"/>
                </a:solidFill>
                <a:latin typeface="Abadi"/>
              </a:rPr>
              <a:t>Pie chart to show the total successful launches count for all sites.</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700462"/>
            <a:ext cx="10530114" cy="46188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The project task is to predicting if the first stage of the SpaceX Falcon 9 rocket will land successfully.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4" name="Content Placeholder 3">
            <a:extLst>
              <a:ext uri="{FF2B5EF4-FFF2-40B4-BE49-F238E27FC236}">
                <a16:creationId xmlns:a16="http://schemas.microsoft.com/office/drawing/2014/main" id="{D6BD6ED5-D44F-F253-FE96-32E76C95E3D6}"/>
              </a:ext>
            </a:extLst>
          </p:cNvPr>
          <p:cNvPicPr>
            <a:picLocks noGrp="1" noChangeAspect="1"/>
          </p:cNvPicPr>
          <p:nvPr>
            <p:ph idx="4294967295"/>
          </p:nvPr>
        </p:nvPicPr>
        <p:blipFill>
          <a:blip r:embed="rId3"/>
          <a:stretch>
            <a:fillRect/>
          </a:stretch>
        </p:blipFill>
        <p:spPr>
          <a:xfrm>
            <a:off x="734027" y="1825625"/>
            <a:ext cx="10551583" cy="4351338"/>
          </a:xfrm>
          <a:prstGeom prst="rect">
            <a:avLst/>
          </a:prstGeom>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IN" dirty="0">
                <a:solidFill>
                  <a:schemeClr val="tx1"/>
                </a:solidFill>
                <a:latin typeface="Abadi"/>
              </a:rPr>
              <a:t>Pie chart show the </a:t>
            </a:r>
            <a:r>
              <a:rPr lang="en-US" sz="4000" dirty="0">
                <a:solidFill>
                  <a:schemeClr val="tx1"/>
                </a:solidFill>
                <a:latin typeface="Abadi"/>
              </a:rPr>
              <a:t>launch site with highest launch success ratio</a:t>
            </a:r>
            <a:endParaRPr lang="en-US" dirty="0">
              <a:solidFill>
                <a:schemeClr val="tx1"/>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pic>
        <p:nvPicPr>
          <p:cNvPr id="4" name="Content Placeholder 3">
            <a:extLst>
              <a:ext uri="{FF2B5EF4-FFF2-40B4-BE49-F238E27FC236}">
                <a16:creationId xmlns:a16="http://schemas.microsoft.com/office/drawing/2014/main" id="{C7D2D676-4D62-DEAF-3474-7E1A07183565}"/>
              </a:ext>
            </a:extLst>
          </p:cNvPr>
          <p:cNvPicPr>
            <a:picLocks noGrp="1" noChangeAspect="1"/>
          </p:cNvPicPr>
          <p:nvPr>
            <p:ph idx="4294967295"/>
          </p:nvPr>
        </p:nvPicPr>
        <p:blipFill>
          <a:blip r:embed="rId3"/>
          <a:stretch>
            <a:fillRect/>
          </a:stretch>
        </p:blipFill>
        <p:spPr>
          <a:xfrm>
            <a:off x="770011" y="1825625"/>
            <a:ext cx="10414662" cy="4351338"/>
          </a:xfrm>
          <a:prstGeom prst="rect">
            <a:avLst/>
          </a:prstGeom>
        </p:spPr>
      </p:pic>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dirty="0">
                <a:solidFill>
                  <a:schemeClr val="accent3">
                    <a:lumMod val="25000"/>
                  </a:schemeClr>
                </a:solidFill>
                <a:latin typeface="Abadi" panose="020B0604020104020204" pitchFamily="34" charset="0"/>
              </a:rPr>
              <a:t>Payload vs. Launch Outcome scatter plot for all sites</a:t>
            </a:r>
            <a:endParaRPr lang="en-US" dirty="0">
              <a:solidFill>
                <a:srgbClr val="0B49CB"/>
              </a:solidFill>
              <a:latin typeface="Abadi"/>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613043"/>
            <a:ext cx="10687962" cy="4706307"/>
          </a:xfrm>
          <a:prstGeom prst="rect">
            <a:avLst/>
          </a:prstGeom>
        </p:spPr>
        <p:txBody>
          <a:bodyPr vert="horz" lIns="91440" tIns="45720" rIns="91440" bIns="45720" rtlCol="0" anchor="t">
            <a:normAutofit/>
          </a:bodyPr>
          <a:lstStyle/>
          <a:p>
            <a:pPr>
              <a:lnSpc>
                <a:spcPct val="100000"/>
              </a:lnSpc>
              <a:spcBef>
                <a:spcPts val="1400"/>
              </a:spcBef>
            </a:pPr>
            <a:endParaRPr lang="en-IN"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latin typeface="Abadi" panose="020B0604020104020204" pitchFamily="34" charset="0"/>
              </a:rPr>
              <a:t>The decision tree classifier is the model with the highest classification accuracy.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6C1A342B-9646-2AB5-91E1-3B401B152DCB}"/>
              </a:ext>
            </a:extLst>
          </p:cNvPr>
          <p:cNvPicPr>
            <a:picLocks noChangeAspect="1"/>
          </p:cNvPicPr>
          <p:nvPr/>
        </p:nvPicPr>
        <p:blipFill>
          <a:blip r:embed="rId3"/>
          <a:stretch>
            <a:fillRect/>
          </a:stretch>
        </p:blipFill>
        <p:spPr>
          <a:xfrm>
            <a:off x="770011" y="1613043"/>
            <a:ext cx="10687962" cy="387492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1077D7A2-0494-9BD9-416C-349EEDC28D57}"/>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44</a:t>
            </a:fld>
            <a:endParaRPr lang="en-US"/>
          </a:p>
        </p:txBody>
      </p:sp>
      <p:sp>
        <p:nvSpPr>
          <p:cNvPr id="3" name="Content Placeholder 4">
            <a:extLst>
              <a:ext uri="{FF2B5EF4-FFF2-40B4-BE49-F238E27FC236}">
                <a16:creationId xmlns:a16="http://schemas.microsoft.com/office/drawing/2014/main" id="{CCEDB659-CBC0-5D27-E0E8-6AB156AFFF29}"/>
              </a:ext>
            </a:extLst>
          </p:cNvPr>
          <p:cNvSpPr txBox="1">
            <a:spLocks/>
          </p:cNvSpPr>
          <p:nvPr/>
        </p:nvSpPr>
        <p:spPr>
          <a:xfrm>
            <a:off x="770011" y="2057400"/>
            <a:ext cx="5791563"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sp>
        <p:nvSpPr>
          <p:cNvPr id="6" name="Title 1">
            <a:extLst>
              <a:ext uri="{FF2B5EF4-FFF2-40B4-BE49-F238E27FC236}">
                <a16:creationId xmlns:a16="http://schemas.microsoft.com/office/drawing/2014/main" id="{A6378E13-FAFF-F424-4DF3-5E12C51556B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7" name="Picture 6">
            <a:extLst>
              <a:ext uri="{FF2B5EF4-FFF2-40B4-BE49-F238E27FC236}">
                <a16:creationId xmlns:a16="http://schemas.microsoft.com/office/drawing/2014/main" id="{9A444719-A18F-C294-8A77-A321182154E9}"/>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1209656"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solidFill>
                  <a:schemeClr val="accent3">
                    <a:lumMod val="25000"/>
                  </a:schemeClr>
                </a:solidFill>
                <a:latin typeface="Abadi" panose="020B0604020104020204" pitchFamily="34" charset="0"/>
              </a:rPr>
              <a:t>Low weighted payloads perform better than the Heavier payloads.</a:t>
            </a:r>
          </a:p>
          <a:p>
            <a:pPr>
              <a:lnSpc>
                <a:spcPct val="100000"/>
              </a:lnSpc>
              <a:spcBef>
                <a:spcPts val="1400"/>
              </a:spcBef>
            </a:pPr>
            <a:r>
              <a:rPr lang="en-US" sz="2200" dirty="0">
                <a:solidFill>
                  <a:schemeClr val="accent3">
                    <a:lumMod val="25000"/>
                  </a:schemeClr>
                </a:solidFill>
                <a:latin typeface="Abadi" panose="020B0604020104020204" pitchFamily="34" charset="0"/>
              </a:rPr>
              <a:t>KSC LC 39A had the most successful launches from all the sites.</a:t>
            </a:r>
          </a:p>
          <a:p>
            <a:pPr>
              <a:lnSpc>
                <a:spcPct val="100000"/>
              </a:lnSpc>
              <a:spcBef>
                <a:spcPts val="1400"/>
              </a:spcBef>
            </a:pPr>
            <a:r>
              <a:rPr lang="en-US" sz="2200" dirty="0">
                <a:solidFill>
                  <a:schemeClr val="accent3">
                    <a:lumMod val="25000"/>
                  </a:schemeClr>
                </a:solidFill>
                <a:latin typeface="Abadi" panose="020B0604020104020204" pitchFamily="34" charset="0"/>
              </a:rPr>
              <a:t>Orbit GEO, HEO, SSO, ES L1 has the best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SpaceX Rest </a:t>
            </a:r>
            <a:r>
              <a:rPr lang="en-US" sz="7600" dirty="0">
                <a:solidFill>
                  <a:schemeClr val="bg2">
                    <a:lumMod val="50000"/>
                  </a:schemeClr>
                </a:solidFill>
                <a:latin typeface="Abadi"/>
                <a:hlinkClick r:id="rId4"/>
              </a:rPr>
              <a:t>API</a:t>
            </a:r>
            <a:endParaRPr lang="en-US" sz="7600" dirty="0">
              <a:solidFill>
                <a:schemeClr val="bg2">
                  <a:lumMod val="50000"/>
                </a:schemeClr>
              </a:solidFill>
              <a:latin typeface="Abadi"/>
            </a:endParaRPr>
          </a:p>
          <a:p>
            <a:pPr lvl="1">
              <a:lnSpc>
                <a:spcPct val="120000"/>
              </a:lnSpc>
              <a:spcBef>
                <a:spcPts val="1400"/>
              </a:spcBef>
            </a:pPr>
            <a:r>
              <a:rPr lang="en-US" sz="7600" dirty="0">
                <a:solidFill>
                  <a:schemeClr val="bg2">
                    <a:lumMod val="50000"/>
                  </a:schemeClr>
                </a:solidFill>
                <a:latin typeface="Abadi"/>
              </a:rPr>
              <a:t>Web Scraping from </a:t>
            </a:r>
            <a:r>
              <a:rPr lang="en-US" sz="7600" dirty="0">
                <a:solidFill>
                  <a:schemeClr val="bg2">
                    <a:lumMod val="50000"/>
                  </a:schemeClr>
                </a:solidFill>
                <a:latin typeface="Abadi"/>
                <a:hlinkClick r:id="rId5"/>
              </a:rPr>
              <a:t>Wikipedia</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8400" dirty="0">
                <a:solidFill>
                  <a:schemeClr val="accent3">
                    <a:lumMod val="25000"/>
                  </a:schemeClr>
                </a:solidFill>
                <a:latin typeface="Abadi"/>
              </a:rPr>
              <a:t>One Hot Encoding data fields for Machine Learning and data cleaning of null values and irrelevant columns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8400" dirty="0">
                <a:solidFill>
                  <a:schemeClr val="accent3">
                    <a:lumMod val="25000"/>
                  </a:schemeClr>
                </a:solidFill>
                <a:latin typeface="Abadi"/>
              </a:rPr>
              <a:t>LR, KNN, SVM, DT models have been built and evaluated for the best classifier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r>
              <a:rPr lang="en-IN" dirty="0"/>
              <a:t>The source of datasets are :</a:t>
            </a:r>
          </a:p>
          <a:p>
            <a:pPr lvl="1"/>
            <a:r>
              <a:rPr lang="en-US" dirty="0">
                <a:solidFill>
                  <a:schemeClr val="accent3">
                    <a:lumMod val="25000"/>
                  </a:schemeClr>
                </a:solidFill>
              </a:rPr>
              <a:t>Using get request to the </a:t>
            </a:r>
            <a:r>
              <a:rPr lang="en-IN" dirty="0"/>
              <a:t>SpaceX Rest API</a:t>
            </a:r>
          </a:p>
          <a:p>
            <a:pPr lvl="1"/>
            <a:r>
              <a:rPr lang="en-IN" dirty="0"/>
              <a:t>And </a:t>
            </a:r>
            <a:r>
              <a:rPr lang="en-US" sz="2400" dirty="0">
                <a:solidFill>
                  <a:schemeClr val="accent3">
                    <a:lumMod val="25000"/>
                  </a:schemeClr>
                </a:solidFill>
              </a:rPr>
              <a:t>using .</a:t>
            </a:r>
            <a:r>
              <a:rPr lang="en-US" sz="2400" dirty="0" err="1">
                <a:solidFill>
                  <a:schemeClr val="accent3">
                    <a:lumMod val="25000"/>
                  </a:schemeClr>
                </a:solidFill>
              </a:rPr>
              <a:t>json</a:t>
            </a:r>
            <a:r>
              <a:rPr lang="en-US" sz="2400" dirty="0">
                <a:solidFill>
                  <a:schemeClr val="accent3">
                    <a:lumMod val="25000"/>
                  </a:schemeClr>
                </a:solidFill>
              </a:rPr>
              <a:t>() function call and turn it into a pandas </a:t>
            </a:r>
            <a:r>
              <a:rPr lang="en-US" sz="2400" dirty="0" err="1">
                <a:solidFill>
                  <a:schemeClr val="accent3">
                    <a:lumMod val="25000"/>
                  </a:schemeClr>
                </a:solidFill>
              </a:rPr>
              <a:t>dataframe</a:t>
            </a:r>
            <a:r>
              <a:rPr lang="en-US" sz="2400" dirty="0">
                <a:solidFill>
                  <a:schemeClr val="accent3">
                    <a:lumMod val="25000"/>
                  </a:schemeClr>
                </a:solidFill>
              </a:rPr>
              <a:t> using .</a:t>
            </a:r>
            <a:r>
              <a:rPr lang="en-US" sz="2400" dirty="0" err="1">
                <a:solidFill>
                  <a:schemeClr val="accent3">
                    <a:lumMod val="25000"/>
                  </a:schemeClr>
                </a:solidFill>
              </a:rPr>
              <a:t>json_normalize</a:t>
            </a:r>
            <a:r>
              <a:rPr lang="en-US" sz="2400" dirty="0">
                <a:solidFill>
                  <a:schemeClr val="accent3">
                    <a:lumMod val="25000"/>
                  </a:schemeClr>
                </a:solidFill>
              </a:rPr>
              <a:t>().</a:t>
            </a:r>
            <a:endParaRPr lang="en-IN" dirty="0"/>
          </a:p>
          <a:p>
            <a:pPr lvl="1"/>
            <a:r>
              <a:rPr lang="en-IN" dirty="0"/>
              <a:t>In addition Wikipedia of falcon 9 launch records with </a:t>
            </a:r>
            <a:r>
              <a:rPr lang="en-IN" dirty="0" err="1"/>
              <a:t>BeatifulSoup</a:t>
            </a:r>
            <a:endParaRPr lang="en-IN" dirty="0"/>
          </a:p>
          <a:p>
            <a:pPr lvl="1"/>
            <a:r>
              <a:rPr lang="en-IN" dirty="0"/>
              <a:t>And </a:t>
            </a:r>
            <a:r>
              <a:rPr lang="en-US" sz="2400" dirty="0">
                <a:solidFill>
                  <a:schemeClr val="accent3">
                    <a:lumMod val="25000"/>
                  </a:schemeClr>
                </a:solidFill>
              </a:rPr>
              <a:t>extract the launch records as HTML table, parse the table and convert it to a pandas </a:t>
            </a:r>
            <a:r>
              <a:rPr lang="en-US" sz="2400" dirty="0" err="1">
                <a:solidFill>
                  <a:schemeClr val="accent3">
                    <a:lumMod val="25000"/>
                  </a:schemeClr>
                </a:solidFill>
              </a:rPr>
              <a:t>dataframe</a:t>
            </a:r>
            <a:r>
              <a:rPr lang="en-US" sz="2400" dirty="0">
                <a:solidFill>
                  <a:schemeClr val="accent3">
                    <a:lumMod val="25000"/>
                  </a:schemeClr>
                </a:solidFill>
              </a:rPr>
              <a:t> for future analysis.</a:t>
            </a:r>
            <a:endParaRPr lang="en-IN" dirty="0"/>
          </a:p>
          <a:p>
            <a:pPr marL="457200" lvl="1" indent="0">
              <a:buNone/>
            </a:pPr>
            <a:endParaRPr lang="en-IN" dirty="0"/>
          </a:p>
          <a:p>
            <a:pPr marL="457200" lvl="1" indent="0">
              <a:buNone/>
            </a:pPr>
            <a:endParaRPr lang="en-IN" dirty="0"/>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714772" y="6321164"/>
            <a:ext cx="2743200" cy="401638"/>
          </a:xfrm>
        </p:spPr>
        <p:txBody>
          <a:bodyPr/>
          <a:lstStyle/>
          <a:p>
            <a:fld id="{5075537C-CA84-1446-933C-8E9D027F9201}" type="slidenum">
              <a:rPr lang="en-US" smtClean="0"/>
              <a:t>8</a:t>
            </a:fld>
            <a:endParaRPr lang="en-US"/>
          </a:p>
        </p:txBody>
      </p:sp>
      <p:pic>
        <p:nvPicPr>
          <p:cNvPr id="13" name="Content Placeholder 12">
            <a:extLst>
              <a:ext uri="{FF2B5EF4-FFF2-40B4-BE49-F238E27FC236}">
                <a16:creationId xmlns:a16="http://schemas.microsoft.com/office/drawing/2014/main" id="{2CCC2C73-04CC-2B57-7E41-0C6D31CEDAE1}"/>
              </a:ext>
            </a:extLst>
          </p:cNvPr>
          <p:cNvPicPr>
            <a:picLocks noGrp="1" noChangeAspect="1"/>
          </p:cNvPicPr>
          <p:nvPr>
            <p:ph idx="4294967295"/>
          </p:nvPr>
        </p:nvPicPr>
        <p:blipFill>
          <a:blip r:embed="rId3"/>
          <a:stretch>
            <a:fillRect/>
          </a:stretch>
        </p:blipFill>
        <p:spPr>
          <a:xfrm>
            <a:off x="5910262" y="1792288"/>
            <a:ext cx="5461000" cy="4528876"/>
          </a:xfrm>
          <a:prstGeom prst="rect">
            <a:avLst/>
          </a:prstGeom>
          <a:ln>
            <a:solidFill>
              <a:srgbClr val="0B49CB"/>
            </a:solidFill>
            <a:prstDash val="dash"/>
          </a:ln>
        </p:spPr>
      </p:pic>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Data collection with SpaceX REST API calls.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900" dirty="0">
                <a:latin typeface="Arial" panose="020B0604020202020204" pitchFamily="34" charset="0"/>
                <a:cs typeface="Arial" panose="020B0604020202020204" pitchFamily="34" charset="0"/>
                <a:hlinkClick r:id="rId4" action="ppaction://hlinksldjump"/>
              </a:rPr>
              <a:t>https://github.com/Kamalesh-02/SpaceX-Falcon9-Landing-Prediction/blob/main/1.%20The%20Data%20Collection%20With%20API.ipynb</a:t>
            </a:r>
            <a:endParaRPr lang="en-US" sz="1900" dirty="0">
              <a:latin typeface="Arial" panose="020B0604020202020204" pitchFamily="34" charset="0"/>
              <a:cs typeface="Arial" panose="020B0604020202020204" pitchFamily="34" charset="0"/>
            </a:endParaRP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452706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1800" dirty="0">
              <a:solidFill>
                <a:schemeClr val="accent3">
                  <a:lumMod val="25000"/>
                </a:schemeClr>
              </a:solidFill>
              <a:latin typeface="Arial" panose="020B0604020202020204" pitchFamily="34" charset="0"/>
              <a:cs typeface="Arial" panose="020B0604020202020204" pitchFamily="34" charset="0"/>
              <a:hlinkClick r:id="rId3" action="ppaction://hlinksldjump"/>
            </a:endParaRPr>
          </a:p>
          <a:p>
            <a:pPr marL="0" indent="0">
              <a:lnSpc>
                <a:spcPct val="100000"/>
              </a:lnSpc>
              <a:spcBef>
                <a:spcPts val="1400"/>
              </a:spcBef>
              <a:buNone/>
            </a:pPr>
            <a:endParaRPr lang="en-US" sz="1800" dirty="0">
              <a:solidFill>
                <a:schemeClr val="accent3">
                  <a:lumMod val="25000"/>
                </a:schemeClr>
              </a:solidFill>
              <a:latin typeface="Arial" panose="020B0604020202020204" pitchFamily="34" charset="0"/>
              <a:cs typeface="Arial" panose="020B0604020202020204" pitchFamily="34" charset="0"/>
              <a:hlinkClick r:id="rId3" action="ppaction://hlinksldjump"/>
            </a:endParaRPr>
          </a:p>
          <a:p>
            <a:pPr marL="0" indent="0">
              <a:lnSpc>
                <a:spcPct val="100000"/>
              </a:lnSpc>
              <a:spcBef>
                <a:spcPts val="1400"/>
              </a:spcBef>
              <a:buNone/>
            </a:pPr>
            <a:r>
              <a:rPr lang="en-US" sz="1800" dirty="0">
                <a:solidFill>
                  <a:schemeClr val="accent3">
                    <a:lumMod val="25000"/>
                  </a:schemeClr>
                </a:solidFill>
                <a:latin typeface="Arial" panose="020B0604020202020204" pitchFamily="34" charset="0"/>
                <a:cs typeface="Arial" panose="020B0604020202020204" pitchFamily="34" charset="0"/>
                <a:hlinkClick r:id="rId3" action="ppaction://hlinksldjump"/>
              </a:rPr>
              <a:t>https://github.com/Kamalesh-02/SpaceX-Falcon9-Landing-Prediction/blob/main/2.%20The%20Data%20Collection%20With%20Web%20Scraping.ipynb</a:t>
            </a:r>
            <a:endParaRPr lang="en-US" sz="1800" dirty="0">
              <a:solidFill>
                <a:schemeClr val="accent3">
                  <a:lumMod val="25000"/>
                </a:schemeClr>
              </a:solidFill>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cs typeface="Calibri"/>
            </a:endParaRPr>
          </a:p>
        </p:txBody>
      </p:sp>
      <p:pic>
        <p:nvPicPr>
          <p:cNvPr id="14" name="Picture 13">
            <a:extLst>
              <a:ext uri="{FF2B5EF4-FFF2-40B4-BE49-F238E27FC236}">
                <a16:creationId xmlns:a16="http://schemas.microsoft.com/office/drawing/2014/main" id="{98AEA366-AAFB-5154-B87D-7BBA474BD05E}"/>
              </a:ext>
            </a:extLst>
          </p:cNvPr>
          <p:cNvPicPr>
            <a:picLocks noChangeAspect="1"/>
          </p:cNvPicPr>
          <p:nvPr/>
        </p:nvPicPr>
        <p:blipFill>
          <a:blip r:embed="rId4"/>
          <a:stretch>
            <a:fillRect/>
          </a:stretch>
        </p:blipFill>
        <p:spPr>
          <a:xfrm>
            <a:off x="5910261" y="1765877"/>
            <a:ext cx="5460999" cy="4233286"/>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352</TotalTime>
  <Words>1666</Words>
  <Application>Microsoft Office PowerPoint</Application>
  <PresentationFormat>Widescreen</PresentationFormat>
  <Paragraphs>268</Paragraphs>
  <Slides>46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Helvetica Neue</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Kamalesh . Tech</cp:lastModifiedBy>
  <cp:revision>201</cp:revision>
  <dcterms:created xsi:type="dcterms:W3CDTF">2021-04-29T18:58:34Z</dcterms:created>
  <dcterms:modified xsi:type="dcterms:W3CDTF">2023-06-19T11:41:16Z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